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93049e8d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93049e8d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b16d64bb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b16d64bb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9b16d64bb6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9b16d64bb6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9b16d64bb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9b16d64bb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b16d64bb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b16d64bb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b16d64bb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9b16d64bb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9b16d64bb6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9b16d64bb6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b16d64bb6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b16d64bb6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b16d64bb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9b16d64bb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93049e8d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93049e8d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b16d64bb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b16d64bb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93049e8d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93049e8d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993049e8d2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993049e8d2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993049e8d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993049e8d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93049e8d2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93049e8d2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93049e8d2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93049e8d2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993049e8d2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993049e8d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993049e8d2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993049e8d2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993049e8d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993049e8d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993049e8d2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993049e8d2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9b16d64bb6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9b16d64bb6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b16d64bb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b16d64bb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b16d64bb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b16d64bb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b16d64bb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b16d64bb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b16d64bb6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b16d64bb6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b16d64bb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b16d64bb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93049e8d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93049e8d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93049e8d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993049e8d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hyperlink" Target="https://arxiv.org/pdf/1402.0928.pdf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8.png"/><Relationship Id="rId5" Type="http://schemas.openxmlformats.org/officeDocument/2006/relationships/hyperlink" Target="https://www.slideshare.net/ScottAinsworth/only-one-out-of-five-archived-web-pages-existed-as-presented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hyperlink" Target="https://www.slideshare.net/ScottAinsworth/only-one-out-of-five-archived-web-pages-existed-as-presente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hyperlink" Target="https://ws-dl.blogspot.com/2015/12/2015-12-08-evaluating-temporal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hyperlink" Target="https://ws-dl.blogspot.com/2015/12/2015-12-08-evaluating-temporal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hyperlink" Target="https://ws-dl.blogspot.com/2015/12/2015-12-08-evaluating-temporal.html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hyperlink" Target="https://ws-dl.blogspot.com/2015/12/2015-12-08-evaluating-temporal.html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iteseerx.ist.psu.edu/viewdoc/download?doi=10.1.1.711.77&amp;rep=rep1&amp;type=pdf" TargetMode="External"/><Relationship Id="rId4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iteseerx.ist.psu.edu/viewdoc/download?doi=10.1.1.711.77&amp;rep=rep1&amp;type=pdf" TargetMode="External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hyperlink" Target="https://ws-dl.blogspot.com/2015/12/2015-12-08-evaluating-temporal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hyperlink" Target="https://www.slideshare.net/ScottAinsworth/only-one-out-of-five-archived-web-pages-existed-as-presente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png"/><Relationship Id="rId4" Type="http://schemas.openxmlformats.org/officeDocument/2006/relationships/hyperlink" Target="https://www.slideshare.net/ScottAinsworth/only-one-out-of-five-archived-web-pages-existed-as-presente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hyperlink" Target="https://citeseerx.ist.psu.edu/viewdoc/download?doi=10.1.1.711.77&amp;rep=rep1&amp;type=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832800"/>
            <a:ext cx="8520600" cy="133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 Only One Out of Five Archived Web Pages Existed as Presented</a:t>
            </a:r>
            <a:endParaRPr b="1"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61950" y="3212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CS895 - Web Archiving Forensics, Fall 2020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Old Dominion University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Department of Computer Science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285F4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Kritika Garg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kgarg001@odu.edu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1" sz="2300">
              <a:solidFill>
                <a:schemeClr val="dk1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sp>
        <p:nvSpPr>
          <p:cNvPr id="56" name="Google Shape;56;p13"/>
          <p:cNvSpPr txBox="1"/>
          <p:nvPr/>
        </p:nvSpPr>
        <p:spPr>
          <a:xfrm>
            <a:off x="865650" y="2069600"/>
            <a:ext cx="74127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600">
                <a:solidFill>
                  <a:schemeClr val="dk1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Scott G. Ainsworth, Michael L. Nelson, Herbert Van de Sompel </a:t>
            </a:r>
            <a:endParaRPr sz="1600">
              <a:solidFill>
                <a:schemeClr val="dk1"/>
              </a:solidFill>
              <a:highlight>
                <a:srgbClr val="D9D9D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D9D9D9"/>
                </a:highlight>
                <a:latin typeface="Roboto"/>
                <a:ea typeface="Roboto"/>
                <a:cs typeface="Roboto"/>
                <a:sym typeface="Roboto"/>
              </a:rPr>
              <a:t>(Proceedings of Hypertext 2015)</a:t>
            </a:r>
            <a:endParaRPr sz="1600">
              <a:highlight>
                <a:srgbClr val="D9D9D9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322823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>
            <a:off x="2111250" y="3499600"/>
            <a:ext cx="49215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/>
              <a:t>Temporal</a:t>
            </a:r>
            <a:r>
              <a:rPr b="1" i="1" lang="en" sz="2400"/>
              <a:t> Spread</a:t>
            </a:r>
            <a:r>
              <a:rPr i="1" lang="en" sz="2400"/>
              <a:t> = 8.3 years</a:t>
            </a:r>
            <a:endParaRPr i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Mean delta = 1.8 years</a:t>
            </a:r>
            <a:endParaRPr i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standard deviation = 2.9 years</a:t>
            </a:r>
            <a:endParaRPr i="1" sz="2400"/>
          </a:p>
        </p:txBody>
      </p:sp>
      <p:sp>
        <p:nvSpPr>
          <p:cNvPr id="129" name="Google Shape;129;p22"/>
          <p:cNvSpPr txBox="1"/>
          <p:nvPr/>
        </p:nvSpPr>
        <p:spPr>
          <a:xfrm>
            <a:off x="342900" y="4830850"/>
            <a:ext cx="78765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/>
        </p:nvSpPr>
        <p:spPr>
          <a:xfrm>
            <a:off x="433675" y="4750175"/>
            <a:ext cx="64143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https://arxiv.org/pdf/1402.0928.pdf</a:t>
            </a:r>
            <a:endParaRPr/>
          </a:p>
        </p:txBody>
      </p:sp>
      <p:sp>
        <p:nvSpPr>
          <p:cNvPr id="131" name="Google Shape;13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789400"/>
            <a:ext cx="778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Embedded</a:t>
            </a:r>
            <a:r>
              <a:rPr lang="en"/>
              <a:t> resource captured within the seconds of root, may still not be temporally coherent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Embedded</a:t>
            </a:r>
            <a:r>
              <a:rPr lang="en"/>
              <a:t> resource captured much after than root, may not be incoherent.</a:t>
            </a:r>
            <a:endParaRPr/>
          </a:p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800" y="212100"/>
            <a:ext cx="2534076" cy="8185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0024" y="821700"/>
            <a:ext cx="5217424" cy="387670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4" name="Google Shape;144;p24"/>
          <p:cNvSpPr txBox="1"/>
          <p:nvPr/>
        </p:nvSpPr>
        <p:spPr>
          <a:xfrm>
            <a:off x="199000" y="4815775"/>
            <a:ext cx="77412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Slide 11,12,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https://www.slideshare.net/ScottAinsworth/only-one-out-of-five-archived-web-pages-existed-as-presented</a:t>
            </a:r>
            <a:endParaRPr sz="1100"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Temporal Coherence States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 txBox="1"/>
          <p:nvPr>
            <p:ph idx="1" type="body"/>
          </p:nvPr>
        </p:nvSpPr>
        <p:spPr>
          <a:xfrm>
            <a:off x="311700" y="135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Prima Facie Coherent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Possibly Coherent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Probably Violative</a:t>
            </a:r>
            <a:endParaRPr sz="1900"/>
          </a:p>
          <a:p>
            <a:pPr indent="-349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Prima Facie Violative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Prima Facie Coherent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152475"/>
            <a:ext cx="80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embedded memento existed in its archived state at the time the root memento was captured.</a:t>
            </a: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 rotWithShape="1">
          <a:blip r:embed="rId3">
            <a:alphaModFix/>
          </a:blip>
          <a:srcRect b="9125" l="0" r="0" t="9758"/>
          <a:stretch/>
        </p:blipFill>
        <p:spPr>
          <a:xfrm>
            <a:off x="1723125" y="2117900"/>
            <a:ext cx="5697749" cy="17245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/>
          <p:nvPr/>
        </p:nvSpPr>
        <p:spPr>
          <a:xfrm>
            <a:off x="6268475" y="3104375"/>
            <a:ext cx="6468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6"/>
          <p:cNvSpPr txBox="1"/>
          <p:nvPr/>
        </p:nvSpPr>
        <p:spPr>
          <a:xfrm>
            <a:off x="199000" y="4815775"/>
            <a:ext cx="77412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Slide 14,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https://www.slideshare.net/ScottAinsworth/only-one-out-of-five-archived-web-pages-existed-as-presented</a:t>
            </a:r>
            <a:endParaRPr sz="1100"/>
          </a:p>
        </p:txBody>
      </p:sp>
      <p:sp>
        <p:nvSpPr>
          <p:cNvPr id="162" name="Google Shape;16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Prima Facie Coherent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11700" y="1152475"/>
            <a:ext cx="80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Bracket Pattern</a:t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3125" y="2275575"/>
            <a:ext cx="5697750" cy="13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/>
          <p:nvPr/>
        </p:nvSpPr>
        <p:spPr>
          <a:xfrm>
            <a:off x="6268475" y="3104375"/>
            <a:ext cx="646800" cy="169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8275" y="3104375"/>
            <a:ext cx="827193" cy="1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179100" y="4766025"/>
            <a:ext cx="7651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https://ws-dl.blogspot.com/2015/12/2015-12-08-evaluating-temporal.html</a:t>
            </a:r>
            <a:endParaRPr/>
          </a:p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Prima Facie Violative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311700" y="1152475"/>
            <a:ext cx="80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embedded memento </a:t>
            </a:r>
            <a:r>
              <a:rPr lang="en"/>
              <a:t>that did not exist in its archived state at the time </a:t>
            </a:r>
            <a:r>
              <a:rPr lang="en"/>
              <a:t>the root memento was captured. </a:t>
            </a:r>
            <a:endParaRPr/>
          </a:p>
        </p:txBody>
      </p:sp>
      <p:pic>
        <p:nvPicPr>
          <p:cNvPr id="180" name="Google Shape;180;p28"/>
          <p:cNvPicPr preferRelativeResize="0"/>
          <p:nvPr/>
        </p:nvPicPr>
        <p:blipFill rotWithShape="1">
          <a:blip r:embed="rId3">
            <a:alphaModFix/>
          </a:blip>
          <a:srcRect b="0" l="199" r="209" t="0"/>
          <a:stretch/>
        </p:blipFill>
        <p:spPr>
          <a:xfrm>
            <a:off x="1723125" y="2275575"/>
            <a:ext cx="5697750" cy="13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8"/>
          <p:cNvSpPr txBox="1"/>
          <p:nvPr/>
        </p:nvSpPr>
        <p:spPr>
          <a:xfrm>
            <a:off x="179100" y="4766025"/>
            <a:ext cx="7651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endParaRPr/>
          </a:p>
        </p:txBody>
      </p:sp>
      <p:sp>
        <p:nvSpPr>
          <p:cNvPr id="182" name="Google Shape;18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Possibly Coherent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9"/>
          <p:cNvSpPr txBox="1"/>
          <p:nvPr>
            <p:ph idx="1" type="body"/>
          </p:nvPr>
        </p:nvSpPr>
        <p:spPr>
          <a:xfrm>
            <a:off x="311700" y="1152475"/>
            <a:ext cx="80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embedded memento might have been </a:t>
            </a:r>
            <a:r>
              <a:rPr lang="en"/>
              <a:t>in its archived state at the </a:t>
            </a:r>
            <a:r>
              <a:rPr lang="en"/>
              <a:t>time the root memento was captured. </a:t>
            </a:r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3125" y="2275575"/>
            <a:ext cx="5697750" cy="13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/>
          <p:nvPr/>
        </p:nvSpPr>
        <p:spPr>
          <a:xfrm>
            <a:off x="179100" y="4766025"/>
            <a:ext cx="7651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endParaRPr/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Probably Violative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311700" y="1152475"/>
            <a:ext cx="800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An embedded memento might not have existed in its archived state at the time the root memento was captured. </a:t>
            </a:r>
            <a:endParaRPr/>
          </a:p>
        </p:txBody>
      </p:sp>
      <p:pic>
        <p:nvPicPr>
          <p:cNvPr id="198" name="Google Shape;198;p30"/>
          <p:cNvPicPr preferRelativeResize="0"/>
          <p:nvPr/>
        </p:nvPicPr>
        <p:blipFill rotWithShape="1">
          <a:blip r:embed="rId3">
            <a:alphaModFix/>
          </a:blip>
          <a:srcRect b="0" l="199" r="209" t="0"/>
          <a:stretch/>
        </p:blipFill>
        <p:spPr>
          <a:xfrm>
            <a:off x="1723125" y="2275575"/>
            <a:ext cx="5697750" cy="13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0"/>
          <p:cNvSpPr txBox="1"/>
          <p:nvPr/>
        </p:nvSpPr>
        <p:spPr>
          <a:xfrm>
            <a:off x="179100" y="4766025"/>
            <a:ext cx="7651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endParaRPr/>
          </a:p>
        </p:txBody>
      </p:sp>
      <p:sp>
        <p:nvSpPr>
          <p:cNvPr id="200" name="Google Shape;20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1325"/>
            <a:ext cx="8839203" cy="266084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1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07" name="Google Shape;207;p31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Representing Coherence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7154000" y="2782575"/>
            <a:ext cx="1840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Figure 1: Wunderground Composite Memento, MementoDatetime 2004-12-09 19:09:26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https://citeseerx.ist.psu.edu/viewdoc/download?doi=10.1.1.711.77&amp;rep=rep1&amp;type=pdf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4300" y="122675"/>
            <a:ext cx="4995401" cy="489815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650" y="333375"/>
            <a:ext cx="6362700" cy="44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2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15" name="Google Shape;21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726" y="152400"/>
            <a:ext cx="4338548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3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22" name="Google Shape;22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302550" y="827000"/>
            <a:ext cx="8529600" cy="37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b="1" lang="en" sz="2200"/>
              <a:t>Single and Multiple Archives</a:t>
            </a:r>
            <a:endParaRPr b="1" sz="2200"/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➢"/>
            </a:pPr>
            <a:r>
              <a:rPr b="1" lang="en" sz="2200"/>
              <a:t>Heuristics</a:t>
            </a:r>
            <a:endParaRPr b="1"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b="1" lang="en" sz="2200"/>
              <a:t>Mindst</a:t>
            </a:r>
            <a:r>
              <a:rPr lang="en" sz="2200"/>
              <a:t>: Selects the nearest capture of </a:t>
            </a:r>
            <a:r>
              <a:rPr lang="en" sz="2200"/>
              <a:t>embedded</a:t>
            </a:r>
            <a:r>
              <a:rPr lang="en" sz="2200"/>
              <a:t> URI </a:t>
            </a:r>
            <a:endParaRPr sz="2200"/>
          </a:p>
          <a:p>
            <a:pPr indent="-3683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b="1" lang="en" sz="2200"/>
              <a:t>Bracket</a:t>
            </a:r>
            <a:r>
              <a:rPr lang="en" sz="2200"/>
              <a:t>: (Last modified, Memento datetime)</a:t>
            </a:r>
            <a:endParaRPr sz="2200"/>
          </a:p>
        </p:txBody>
      </p:sp>
      <p:sp>
        <p:nvSpPr>
          <p:cNvPr id="228" name="Google Shape;22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35"/>
          <p:cNvPicPr preferRelativeResize="0"/>
          <p:nvPr/>
        </p:nvPicPr>
        <p:blipFill rotWithShape="1">
          <a:blip r:embed="rId3">
            <a:alphaModFix/>
          </a:blip>
          <a:srcRect b="0" l="933" r="4780" t="0"/>
          <a:stretch/>
        </p:blipFill>
        <p:spPr>
          <a:xfrm>
            <a:off x="1112100" y="1164975"/>
            <a:ext cx="6569624" cy="294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5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35" name="Google Shape;235;p35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Dataset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7165" y="2027550"/>
            <a:ext cx="5989669" cy="2804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6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43" name="Google Shape;243;p36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Selection of rURIM’s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6"/>
          <p:cNvSpPr txBox="1"/>
          <p:nvPr>
            <p:ph idx="4294967295" type="body"/>
          </p:nvPr>
        </p:nvSpPr>
        <p:spPr>
          <a:xfrm>
            <a:off x="311700" y="1313850"/>
            <a:ext cx="6920400" cy="17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UcPeriod"/>
            </a:pPr>
            <a:r>
              <a:rPr lang="en" sz="1600"/>
              <a:t>R</a:t>
            </a:r>
            <a:r>
              <a:rPr lang="en" sz="1600"/>
              <a:t>etrieve timemaps for all 4,000 sample rURI-Rs from 15 archives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lphaUcPeriod"/>
            </a:pPr>
            <a:r>
              <a:rPr lang="en" sz="1600"/>
              <a:t>Retrieve a single root memento per month</a:t>
            </a:r>
            <a:endParaRPr sz="1600"/>
          </a:p>
        </p:txBody>
      </p:sp>
      <p:sp>
        <p:nvSpPr>
          <p:cNvPr id="245" name="Google Shape;24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Recomposition of composite mementos</a:t>
            </a:r>
            <a:endParaRPr b="1"/>
          </a:p>
        </p:txBody>
      </p:sp>
      <p:sp>
        <p:nvSpPr>
          <p:cNvPr id="251" name="Google Shape;25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Retrieve 88,054 rURIM-M using curl.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Extract eURI-Rs for the root mementos that </a:t>
            </a:r>
            <a:r>
              <a:rPr lang="en" sz="2000"/>
              <a:t>received</a:t>
            </a:r>
            <a:r>
              <a:rPr lang="en" sz="2000"/>
              <a:t> 200 response.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Retrieve the eURI-R timemap using curl.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Select eURI-M for eURI-R using heuristics.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Download embedded memento using curl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 Steps 2–5 were repeated for other resources.</a:t>
            </a:r>
            <a:endParaRPr sz="2000"/>
          </a:p>
        </p:txBody>
      </p:sp>
      <p:sp>
        <p:nvSpPr>
          <p:cNvPr id="252" name="Google Shape;25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300" y="100850"/>
            <a:ext cx="6981793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8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59" name="Google Shape;25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150" y="1079125"/>
            <a:ext cx="7351700" cy="38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9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66" name="Google Shape;266;p39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</a:t>
            </a:r>
            <a:endParaRPr b="1"/>
          </a:p>
        </p:txBody>
      </p:sp>
      <p:sp>
        <p:nvSpPr>
          <p:cNvPr id="267" name="Google Shape;26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</a:t>
            </a:r>
            <a:endParaRPr b="1"/>
          </a:p>
        </p:txBody>
      </p:sp>
      <p:sp>
        <p:nvSpPr>
          <p:cNvPr id="273" name="Google Shape;273;p40"/>
          <p:cNvSpPr txBox="1"/>
          <p:nvPr>
            <p:ph idx="1" type="body"/>
          </p:nvPr>
        </p:nvSpPr>
        <p:spPr>
          <a:xfrm>
            <a:off x="311700" y="1152475"/>
            <a:ext cx="8520600" cy="7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38.7 % of web pages are temporally coherent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17.9% (~1 in 5) temporally coherent mementos can be fully  recomposed.</a:t>
            </a:r>
            <a:endParaRPr/>
          </a:p>
        </p:txBody>
      </p:sp>
      <p:pic>
        <p:nvPicPr>
          <p:cNvPr id="274" name="Google Shape;27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68675"/>
            <a:ext cx="8634984" cy="2922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0"/>
          <p:cNvSpPr txBox="1"/>
          <p:nvPr/>
        </p:nvSpPr>
        <p:spPr>
          <a:xfrm>
            <a:off x="152400" y="4831800"/>
            <a:ext cx="6816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276" name="Google Shape;276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Future Work</a:t>
            </a:r>
            <a:endParaRPr b="1"/>
          </a:p>
        </p:txBody>
      </p:sp>
      <p:sp>
        <p:nvSpPr>
          <p:cNvPr id="282" name="Google Shape;282;p41"/>
          <p:cNvSpPr txBox="1"/>
          <p:nvPr>
            <p:ph idx="1" type="body"/>
          </p:nvPr>
        </p:nvSpPr>
        <p:spPr>
          <a:xfrm>
            <a:off x="311700" y="1323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Develop a heuristic to locate </a:t>
            </a:r>
            <a:r>
              <a:rPr lang="en"/>
              <a:t>reasonable</a:t>
            </a:r>
            <a:r>
              <a:rPr lang="en"/>
              <a:t> substitute in timemap.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Use Lexical signatures and Simhash to find similar resource.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Interface indicating the </a:t>
            </a:r>
            <a:r>
              <a:rPr lang="en"/>
              <a:t>temporal</a:t>
            </a:r>
            <a:r>
              <a:rPr lang="en"/>
              <a:t> coherence of the composite mementos.</a:t>
            </a:r>
            <a:endParaRPr/>
          </a:p>
        </p:txBody>
      </p:sp>
      <p:sp>
        <p:nvSpPr>
          <p:cNvPr id="283" name="Google Shape;283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/>
        </p:nvSpPr>
        <p:spPr>
          <a:xfrm>
            <a:off x="7154000" y="2782575"/>
            <a:ext cx="1840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Figure 1: Wunderground Composite Memento, MementoDatetime 2004-12-09 19:09:26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https://citeseerx.ist.psu.edu/viewdoc/download?doi=10.1.1.711.77&amp;rep=rep1&amp;type=pdf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4300" y="122675"/>
            <a:ext cx="4995401" cy="489815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2726275" y="2039750"/>
            <a:ext cx="2218800" cy="2109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0" t="960"/>
          <a:stretch/>
        </p:blipFill>
        <p:spPr>
          <a:xfrm>
            <a:off x="2070850" y="175700"/>
            <a:ext cx="5002299" cy="47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7154000" y="2782575"/>
            <a:ext cx="1840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Figure 2: Wunderground Composite Memento, MementoDatetime 2004-12-09 19:09:26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0" l="0" r="0" t="17307"/>
          <a:stretch/>
        </p:blipFill>
        <p:spPr>
          <a:xfrm>
            <a:off x="708686" y="888375"/>
            <a:ext cx="7726627" cy="393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261950" y="315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</a:t>
            </a:r>
            <a:r>
              <a:rPr b="1" lang="en"/>
              <a:t>omposite Memento</a:t>
            </a:r>
            <a:endParaRPr b="1"/>
          </a:p>
        </p:txBody>
      </p:sp>
      <p:sp>
        <p:nvSpPr>
          <p:cNvPr id="85" name="Google Shape;85;p17"/>
          <p:cNvSpPr txBox="1"/>
          <p:nvPr/>
        </p:nvSpPr>
        <p:spPr>
          <a:xfrm>
            <a:off x="179100" y="4766025"/>
            <a:ext cx="7651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endParaRPr/>
          </a:p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291800" y="245800"/>
            <a:ext cx="400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Temporal Coherence</a:t>
            </a:r>
            <a:endParaRPr b="1"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19704" l="0" r="0" t="0"/>
          <a:stretch/>
        </p:blipFill>
        <p:spPr>
          <a:xfrm>
            <a:off x="1271900" y="858525"/>
            <a:ext cx="6480798" cy="3917223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199000" y="4815775"/>
            <a:ext cx="77412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Slide 20,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https://www.slideshare.net/ScottAinsworth/only-one-out-of-five-archived-web-pages-existed-as-presented</a:t>
            </a:r>
            <a:endParaRPr sz="1100"/>
          </a:p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291800" y="245800"/>
            <a:ext cx="400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Temporal Coherence</a:t>
            </a:r>
            <a:endParaRPr b="1"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19704" l="0" r="0" t="0"/>
          <a:stretch/>
        </p:blipFill>
        <p:spPr>
          <a:xfrm>
            <a:off x="1271900" y="858525"/>
            <a:ext cx="6480798" cy="3917223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199000" y="4815775"/>
            <a:ext cx="77412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Slide 20,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https://www.slideshare.net/ScottAinsworth/only-one-out-of-five-archived-web-pages-existed-as-presented</a:t>
            </a:r>
            <a:endParaRPr sz="1100"/>
          </a:p>
        </p:txBody>
      </p:sp>
      <p:sp>
        <p:nvSpPr>
          <p:cNvPr id="102" name="Google Shape;102;p19"/>
          <p:cNvSpPr/>
          <p:nvPr/>
        </p:nvSpPr>
        <p:spPr>
          <a:xfrm>
            <a:off x="4716275" y="4407825"/>
            <a:ext cx="1134300" cy="408000"/>
          </a:xfrm>
          <a:prstGeom prst="rect">
            <a:avLst/>
          </a:prstGeom>
          <a:solidFill>
            <a:srgbClr val="EFEFEF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C4125"/>
                </a:solidFill>
              </a:rPr>
              <a:t>+18 days</a:t>
            </a:r>
            <a:endParaRPr b="1" sz="1600">
              <a:solidFill>
                <a:srgbClr val="CC4125"/>
              </a:solidFill>
            </a:endParaRPr>
          </a:p>
        </p:txBody>
      </p:sp>
      <p:sp>
        <p:nvSpPr>
          <p:cNvPr id="103" name="Google Shape;103;p19"/>
          <p:cNvSpPr/>
          <p:nvPr/>
        </p:nvSpPr>
        <p:spPr>
          <a:xfrm>
            <a:off x="6440600" y="3376025"/>
            <a:ext cx="1134300" cy="4080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C4125"/>
                </a:solidFill>
              </a:rPr>
              <a:t>+18 days</a:t>
            </a:r>
            <a:endParaRPr b="1" sz="1600">
              <a:solidFill>
                <a:srgbClr val="CC4125"/>
              </a:solidFill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6298325" y="2198950"/>
            <a:ext cx="1276500" cy="4677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C4125"/>
                </a:solidFill>
              </a:rPr>
              <a:t>+7 months</a:t>
            </a:r>
            <a:endParaRPr b="1" sz="1600">
              <a:solidFill>
                <a:srgbClr val="CC4125"/>
              </a:solidFill>
            </a:endParaRPr>
          </a:p>
        </p:txBody>
      </p:sp>
      <p:sp>
        <p:nvSpPr>
          <p:cNvPr id="105" name="Google Shape;105;p19"/>
          <p:cNvSpPr/>
          <p:nvPr/>
        </p:nvSpPr>
        <p:spPr>
          <a:xfrm>
            <a:off x="3313400" y="1880050"/>
            <a:ext cx="925200" cy="318900"/>
          </a:xfrm>
          <a:prstGeom prst="rect">
            <a:avLst/>
          </a:prstGeom>
          <a:solidFill>
            <a:srgbClr val="D9D9D9"/>
          </a:solidFill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CC4125"/>
                </a:solidFill>
              </a:rPr>
              <a:t>+9 days</a:t>
            </a:r>
            <a:endParaRPr b="1" sz="1500">
              <a:solidFill>
                <a:srgbClr val="CC4125"/>
              </a:solidFill>
            </a:endParaRPr>
          </a:p>
        </p:txBody>
      </p:sp>
      <p:sp>
        <p:nvSpPr>
          <p:cNvPr id="106" name="Google Shape;106;p19"/>
          <p:cNvSpPr/>
          <p:nvPr/>
        </p:nvSpPr>
        <p:spPr>
          <a:xfrm>
            <a:off x="2746175" y="975100"/>
            <a:ext cx="835800" cy="258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Completeness</a:t>
            </a:r>
            <a:endParaRPr b="1"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725" y="1017725"/>
            <a:ext cx="5790551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/>
          <p:nvPr/>
        </p:nvSpPr>
        <p:spPr>
          <a:xfrm>
            <a:off x="3721475" y="2067475"/>
            <a:ext cx="1734600" cy="1059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0" l="0" r="0" t="960"/>
          <a:stretch/>
        </p:blipFill>
        <p:spPr>
          <a:xfrm>
            <a:off x="2070850" y="175700"/>
            <a:ext cx="5002299" cy="47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7154000" y="2782575"/>
            <a:ext cx="18408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Figure 2: Wunderground Composite Memento, MementoDatetime 2004-12-09 19:09:26</a:t>
            </a:r>
            <a:endParaRPr sz="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https://citeseerx.ist.psu.edu/viewdoc/download?doi=10.1.1.711.77&amp;rep=rep1&amp;type=pdf</a:t>
            </a:r>
            <a:endParaRPr/>
          </a:p>
        </p:txBody>
      </p:sp>
      <p:sp>
        <p:nvSpPr>
          <p:cNvPr id="122" name="Google Shape;12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